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84" r:id="rId2"/>
    <p:sldId id="257" r:id="rId3"/>
    <p:sldId id="302" r:id="rId4"/>
    <p:sldId id="303" r:id="rId5"/>
    <p:sldId id="304" r:id="rId6"/>
    <p:sldId id="301" r:id="rId7"/>
    <p:sldId id="288" r:id="rId8"/>
    <p:sldId id="290" r:id="rId9"/>
    <p:sldId id="305" r:id="rId10"/>
    <p:sldId id="265" r:id="rId11"/>
    <p:sldId id="264" r:id="rId12"/>
    <p:sldId id="298" r:id="rId13"/>
    <p:sldId id="291" r:id="rId14"/>
    <p:sldId id="297" r:id="rId15"/>
    <p:sldId id="307" r:id="rId16"/>
    <p:sldId id="309" r:id="rId17"/>
    <p:sldId id="293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80008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FFC2"/>
    <a:srgbClr val="00CC5C"/>
    <a:srgbClr val="75FFB3"/>
    <a:srgbClr val="DDE7A8"/>
    <a:srgbClr val="A86FD3"/>
    <a:srgbClr val="6ACDEC"/>
    <a:srgbClr val="1BA4CF"/>
    <a:srgbClr val="FFFF66"/>
    <a:srgbClr val="F8F8F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0889" autoAdjust="0"/>
  </p:normalViewPr>
  <p:slideViewPr>
    <p:cSldViewPr>
      <p:cViewPr varScale="1">
        <p:scale>
          <a:sx n="64" d="100"/>
          <a:sy n="64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E4E4-8710-4C4C-B644-B97D7A18D188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4F91A-DD17-4ECF-8CFF-CEAD3BCAF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4F91A-DD17-4ECF-8CFF-CEAD3BCAF3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2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C95F-F92C-4A83-82D0-BA150474A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286-44A0-493A-9F7F-D645EB9D5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5C9E9-425E-4474-B724-1045E796F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0165-34F0-42C4-BC07-0EB355222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2921-FA89-4FD4-9C1E-FA91A6D7A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C6C4-5256-4B97-9C95-18C2DA667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5D97-3854-4D60-A0CC-CE95DD7F62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B10A-7DF5-48E2-A936-9BB87D66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2D17-EEA1-462F-8D91-C7030EFC4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DDA7-B0B1-4A7D-AFFD-CE89E92D5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B84C-C1D0-4B17-AD35-DA7767631A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A7E9-8BA1-4F73-8C01-A17E89C57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3733800"/>
          </a:xfrm>
        </p:spPr>
        <p:txBody>
          <a:bodyPr/>
          <a:lstStyle/>
          <a:p>
            <a:pPr algn="ctr"/>
            <a:r>
              <a:rPr lang="en-US" sz="6500" b="1" dirty="0" smtClean="0">
                <a:solidFill>
                  <a:schemeClr val="bg1"/>
                </a:solidFill>
                <a:latin typeface="Trebuchet MS" pitchFamily="34" charset="0"/>
              </a:rPr>
              <a:t>Two Down,</a:t>
            </a:r>
            <a:br>
              <a:rPr lang="en-US" sz="65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8000" b="1" dirty="0" smtClean="0">
                <a:solidFill>
                  <a:schemeClr val="bg1"/>
                </a:solidFill>
                <a:latin typeface="Trebuchet MS" pitchFamily="34" charset="0"/>
              </a:rPr>
              <a:t>Two To Go!</a:t>
            </a:r>
            <a:br>
              <a:rPr lang="en-US" sz="80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Trebuchet MS" pitchFamily="34" charset="0"/>
              </a:rPr>
              <a:t>Reed </a:t>
            </a:r>
            <a:r>
              <a:rPr lang="en-US" b="1" dirty="0">
                <a:solidFill>
                  <a:srgbClr val="FFFF00"/>
                </a:solidFill>
                <a:latin typeface="Trebuchet MS" pitchFamily="34" charset="0"/>
              </a:rPr>
              <a:t>High</a:t>
            </a:r>
            <a:r>
              <a:rPr lang="en-US" b="1" dirty="0">
                <a:solidFill>
                  <a:srgbClr val="002060"/>
                </a:solidFill>
                <a:latin typeface="Trebuchet MS" pitchFamily="34" charset="0"/>
              </a:rPr>
              <a:t> School</a:t>
            </a:r>
            <a:r>
              <a:rPr lang="en-US" sz="1600" b="1" dirty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en-US" sz="16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1600" b="1" dirty="0">
                <a:solidFill>
                  <a:schemeClr val="bg1"/>
                </a:solidFill>
                <a:latin typeface="Comic Sans MS" pitchFamily="66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9442" y="4267200"/>
            <a:ext cx="7117180" cy="18288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sz="10000" b="1" dirty="0" smtClean="0">
                <a:solidFill>
                  <a:srgbClr val="002060"/>
                </a:solidFill>
                <a:latin typeface="Jokerman" pitchFamily="82" charset="0"/>
              </a:rPr>
              <a:t>J</a:t>
            </a:r>
            <a:r>
              <a:rPr lang="en-US" sz="10000" b="1" dirty="0" smtClean="0">
                <a:solidFill>
                  <a:srgbClr val="FFFF00"/>
                </a:solidFill>
                <a:latin typeface="Jokerman" pitchFamily="82" charset="0"/>
              </a:rPr>
              <a:t>U</a:t>
            </a:r>
            <a:r>
              <a:rPr lang="en-US" sz="10000" b="1" dirty="0" smtClean="0">
                <a:solidFill>
                  <a:srgbClr val="002060"/>
                </a:solidFill>
                <a:latin typeface="Jokerman" pitchFamily="82" charset="0"/>
              </a:rPr>
              <a:t>N</a:t>
            </a:r>
            <a:r>
              <a:rPr lang="en-US" sz="10000" b="1" dirty="0" smtClean="0">
                <a:solidFill>
                  <a:srgbClr val="FFFF00"/>
                </a:solidFill>
                <a:latin typeface="Jokerman" pitchFamily="82" charset="0"/>
              </a:rPr>
              <a:t>I</a:t>
            </a:r>
            <a:r>
              <a:rPr lang="en-US" sz="10000" b="1" dirty="0" smtClean="0">
                <a:solidFill>
                  <a:srgbClr val="002060"/>
                </a:solidFill>
                <a:latin typeface="Jokerman" pitchFamily="82" charset="0"/>
              </a:rPr>
              <a:t>O</a:t>
            </a:r>
            <a:r>
              <a:rPr lang="en-US" sz="10000" b="1" dirty="0" smtClean="0">
                <a:solidFill>
                  <a:srgbClr val="FFFF00"/>
                </a:solidFill>
                <a:latin typeface="Jokerman" pitchFamily="82" charset="0"/>
              </a:rPr>
              <a:t>R</a:t>
            </a:r>
            <a:r>
              <a:rPr lang="en-US" sz="10000" b="1" dirty="0" smtClean="0">
                <a:solidFill>
                  <a:srgbClr val="002060"/>
                </a:solidFill>
                <a:latin typeface="Jokerman" pitchFamily="82" charset="0"/>
              </a:rPr>
              <a:t>S</a:t>
            </a:r>
            <a:endParaRPr lang="en-US" sz="10000" b="1" dirty="0">
              <a:solidFill>
                <a:srgbClr val="002060"/>
              </a:solidFill>
              <a:latin typeface="Jokerm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3333"/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sz="4000" dirty="0">
                <a:latin typeface="Trebuchet MS" pitchFamily="34" charset="0"/>
              </a:rPr>
              <a:t/>
            </a:r>
            <a:br>
              <a:rPr lang="en-US" sz="4000" dirty="0">
                <a:latin typeface="Trebuchet MS" pitchFamily="34" charset="0"/>
              </a:rPr>
            </a:br>
            <a:r>
              <a:rPr lang="en-US" sz="5000" b="1" dirty="0" smtClean="0">
                <a:solidFill>
                  <a:srgbClr val="002060"/>
                </a:solidFill>
                <a:latin typeface="Broadway" pitchFamily="82" charset="0"/>
              </a:rPr>
              <a:t>Credit Recovery</a:t>
            </a:r>
            <a:r>
              <a:rPr lang="en-US" sz="4000" b="1" dirty="0">
                <a:latin typeface="Comic Sans MS" pitchFamily="66" charset="0"/>
              </a:rPr>
              <a:t/>
            </a:r>
            <a:br>
              <a:rPr lang="en-US" sz="4000" b="1" dirty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 lnSpcReduction="10000"/>
          </a:bodyPr>
          <a:lstStyle/>
          <a:p>
            <a:pPr marL="457200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CBI/PLATO</a:t>
            </a:r>
          </a:p>
          <a:p>
            <a:pPr marL="457200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A+</a:t>
            </a:r>
          </a:p>
          <a:p>
            <a:pPr marL="457200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Supplemental Credit Union</a:t>
            </a:r>
          </a:p>
          <a:p>
            <a:pPr marL="857250" lvl="1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Summer School</a:t>
            </a:r>
          </a:p>
          <a:p>
            <a:pPr marL="857250" lvl="1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WOLF</a:t>
            </a:r>
          </a:p>
          <a:p>
            <a:pPr marL="857250" lvl="1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PE Options</a:t>
            </a:r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457200" indent="-2286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BYU</a:t>
            </a:r>
            <a:endParaRPr lang="en-US" sz="11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 algn="ctr">
              <a:buClr>
                <a:srgbClr val="FFFF00"/>
              </a:buClr>
              <a:buNone/>
            </a:pPr>
            <a:r>
              <a:rPr lang="en-US" sz="3800" b="1" dirty="0" smtClean="0">
                <a:solidFill>
                  <a:schemeClr val="bg1"/>
                </a:solidFill>
                <a:latin typeface="Comic Sans MS" pitchFamily="66" charset="0"/>
              </a:rPr>
              <a:t>You can also sign up for                Supplemental Credit and BYU for </a:t>
            </a:r>
            <a:r>
              <a:rPr lang="en-US" sz="3800" b="1" u="sng" dirty="0" smtClean="0">
                <a:solidFill>
                  <a:schemeClr val="bg1"/>
                </a:solidFill>
                <a:latin typeface="Comic Sans MS" pitchFamily="66" charset="0"/>
              </a:rPr>
              <a:t>credit</a:t>
            </a:r>
            <a:r>
              <a:rPr lang="en-US" sz="3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800" b="1" u="sng" dirty="0" smtClean="0">
                <a:solidFill>
                  <a:schemeClr val="bg1"/>
                </a:solidFill>
                <a:latin typeface="Comic Sans MS" pitchFamily="66" charset="0"/>
              </a:rPr>
              <a:t>advancement</a:t>
            </a:r>
            <a:r>
              <a:rPr lang="en-US" sz="3800" b="1" dirty="0" smtClean="0">
                <a:solidFill>
                  <a:schemeClr val="bg1"/>
                </a:solidFill>
                <a:latin typeface="Comic Sans MS" pitchFamily="66" charset="0"/>
              </a:rPr>
              <a:t>!</a:t>
            </a:r>
          </a:p>
        </p:txBody>
      </p:sp>
      <p:pic>
        <p:nvPicPr>
          <p:cNvPr id="3075" name="Picture 3" descr="C:\Documents and Settings\Administrator\Local Settings\Temporary Internet Files\Content.IE5\P5OSX6BR\MC9001519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0"/>
            <a:ext cx="2538880" cy="292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00B05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45"/>
            <a:ext cx="9144000" cy="1064455"/>
          </a:xfrm>
        </p:spPr>
        <p:txBody>
          <a:bodyPr/>
          <a:lstStyle/>
          <a:p>
            <a:pPr algn="ctr"/>
            <a:r>
              <a:rPr lang="en-US" sz="5000" b="1" dirty="0" smtClean="0">
                <a:solidFill>
                  <a:srgbClr val="002060"/>
                </a:solidFill>
                <a:latin typeface="Bernard MT Condensed" pitchFamily="18" charset="0"/>
              </a:rPr>
              <a:t>Additional Educational Options</a:t>
            </a:r>
            <a:endParaRPr lang="en-US" sz="5000" b="1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762000"/>
            <a:ext cx="4328319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Academy </a:t>
            </a:r>
            <a:r>
              <a:rPr lang="en-US" sz="3500" b="1" dirty="0">
                <a:solidFill>
                  <a:schemeClr val="bg1"/>
                </a:solidFill>
                <a:latin typeface="Arial Narrow" pitchFamily="34" charset="0"/>
              </a:rPr>
              <a:t>of Arts, </a:t>
            </a: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Careers, </a:t>
            </a:r>
            <a:r>
              <a:rPr lang="en-US" sz="3500" b="1" dirty="0">
                <a:solidFill>
                  <a:schemeClr val="bg1"/>
                </a:solidFill>
                <a:latin typeface="Arial Narrow" pitchFamily="34" charset="0"/>
              </a:rPr>
              <a:t>and  </a:t>
            </a: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Technology (AACT)</a:t>
            </a:r>
            <a:endParaRPr lang="en-US" sz="35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WOLF</a:t>
            </a:r>
          </a:p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TMCC High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63280" y="762000"/>
            <a:ext cx="432832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500" b="1" dirty="0" smtClean="0">
                <a:solidFill>
                  <a:schemeClr val="bg1"/>
                </a:solidFill>
                <a:latin typeface="Arial Narrow" pitchFamily="34" charset="0"/>
              </a:rPr>
              <a:t>Charter </a:t>
            </a:r>
            <a:r>
              <a:rPr lang="en-US" sz="3500" b="1" dirty="0">
                <a:solidFill>
                  <a:schemeClr val="bg1"/>
                </a:solidFill>
                <a:latin typeface="Arial Narrow" pitchFamily="34" charset="0"/>
              </a:rPr>
              <a:t>Schools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latin typeface="Arial Narrow" pitchFamily="34" charset="0"/>
              </a:rPr>
              <a:t>Academy for Career Education (ACE)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latin typeface="Arial Narrow" pitchFamily="34" charset="0"/>
              </a:rPr>
              <a:t>Coral Academy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schemeClr val="bg1"/>
                </a:solidFill>
                <a:latin typeface="Arial Narrow" pitchFamily="34" charset="0"/>
              </a:rPr>
              <a:t>I Can Do Anything (ICDA)</a:t>
            </a:r>
          </a:p>
          <a:p>
            <a:pPr lvl="1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Rainshadow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endParaRPr lang="en-US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099" name="Picture 3" descr="C:\Documents and Settings\Administrator\Local Settings\Temporary Internet Files\Content.IE5\AH7LDMAS\MC90044045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1000"/>
            <a:ext cx="3276600" cy="247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8077200" cy="5496476"/>
          </a:xfrm>
        </p:spPr>
        <p:txBody>
          <a:bodyPr/>
          <a:lstStyle/>
          <a:p>
            <a:pPr algn="ctr"/>
            <a:r>
              <a:rPr lang="en-US" sz="5000" dirty="0">
                <a:latin typeface="Trebuchet MS" pitchFamily="34" charset="0"/>
              </a:rPr>
              <a:t/>
            </a:r>
            <a:br>
              <a:rPr lang="en-US" sz="5000" dirty="0">
                <a:latin typeface="Trebuchet MS" pitchFamily="34" charset="0"/>
              </a:rPr>
            </a:br>
            <a:r>
              <a:rPr lang="en-US" sz="7000" b="1" dirty="0" smtClean="0">
                <a:solidFill>
                  <a:schemeClr val="bg1"/>
                </a:solidFill>
                <a:latin typeface="Minya Nouvelle" pitchFamily="2" charset="0"/>
              </a:rPr>
              <a:t>What can you do junior year?</a:t>
            </a:r>
            <a:r>
              <a:rPr lang="en-US" sz="4000" b="1" dirty="0">
                <a:latin typeface="Comic Sans MS" pitchFamily="66" charset="0"/>
              </a:rPr>
              <a:t/>
            </a:r>
            <a:br>
              <a:rPr lang="en-US" sz="4000" b="1" dirty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1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943525"/>
            <a:ext cx="8534400" cy="52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To participate in this program, you must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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Have at least a 3.0 </a:t>
            </a:r>
            <a:r>
              <a:rPr lang="en-US" sz="3000" b="1" dirty="0" err="1" smtClean="0">
                <a:solidFill>
                  <a:schemeClr val="bg1"/>
                </a:solidFill>
                <a:latin typeface="Trebuchet MS" pitchFamily="34" charset="0"/>
              </a:rPr>
              <a:t>unweighted</a:t>
            </a: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 GPA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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Be either enrolled in at least one AP course </a:t>
            </a:r>
            <a:r>
              <a:rPr lang="en-US" sz="3000" b="1" u="sng" dirty="0" smtClean="0">
                <a:solidFill>
                  <a:schemeClr val="bg1"/>
                </a:solidFill>
                <a:latin typeface="Trebuchet MS" pitchFamily="34" charset="0"/>
              </a:rPr>
              <a:t>OR</a:t>
            </a: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 certified as gifted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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Have the ability to work independently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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Be able to commit 80 hours to your internship over the semester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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Have reliable transportation</a:t>
            </a:r>
            <a:endParaRPr lang="en-US" sz="3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9050"/>
            <a:ext cx="914400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inya Nouvelle" pitchFamily="2" charset="0"/>
              </a:rPr>
              <a:t>Apply for an Internship</a:t>
            </a:r>
            <a:endParaRPr lang="en-US" sz="2400" b="1" dirty="0">
              <a:solidFill>
                <a:schemeClr val="bg1"/>
              </a:solidFill>
              <a:latin typeface="Minya Nouvelle" pitchFamily="2" charset="0"/>
            </a:endParaRPr>
          </a:p>
        </p:txBody>
      </p:sp>
      <p:pic>
        <p:nvPicPr>
          <p:cNvPr id="5122" name="Picture 2" descr="C:\Documents and Settings\Administrator\Local Settings\Temporary Internet Files\Content.IE5\P5OSX6BR\MC900440444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2447925" cy="230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18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6ACDEC"/>
          </a:fgClr>
          <a:bgClr>
            <a:schemeClr val="bg1">
              <a:lumMod val="50000"/>
              <a:lumOff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inya Nouvelle" pitchFamily="2" charset="0"/>
              </a:rPr>
              <a:t>Visit the </a:t>
            </a:r>
            <a:r>
              <a:rPr lang="en-US" sz="4000" b="1" dirty="0" smtClean="0">
                <a:solidFill>
                  <a:srgbClr val="002060"/>
                </a:solidFill>
                <a:latin typeface="Minya Nouvelle" pitchFamily="2" charset="0"/>
              </a:rPr>
              <a:t>College</a:t>
            </a:r>
            <a:r>
              <a:rPr lang="en-US" sz="4000" b="1" dirty="0" smtClean="0">
                <a:solidFill>
                  <a:schemeClr val="bg1"/>
                </a:solidFill>
                <a:latin typeface="Minya Nouvelle" pitchFamily="2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Minya Nouvelle" pitchFamily="2" charset="0"/>
              </a:rPr>
              <a:t>&amp;</a:t>
            </a:r>
            <a:r>
              <a:rPr lang="en-US" sz="4000" b="1" dirty="0" smtClean="0">
                <a:solidFill>
                  <a:schemeClr val="bg1"/>
                </a:solidFill>
                <a:latin typeface="Minya Nouvelle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Minya Nouvelle" pitchFamily="2" charset="0"/>
              </a:rPr>
              <a:t>Career Center</a:t>
            </a:r>
            <a:endParaRPr lang="en-US" sz="2400" b="1" dirty="0">
              <a:solidFill>
                <a:srgbClr val="002060"/>
              </a:solidFill>
              <a:latin typeface="Minya Nouvelle" pitchFamily="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2743200"/>
            <a:ext cx="4328319" cy="30480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Interest Inventories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Scholarships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College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Trade Schools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743200"/>
            <a:ext cx="4328319" cy="28956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>
                <a:solidFill>
                  <a:schemeClr val="bg1"/>
                </a:solidFill>
                <a:latin typeface="Trebuchet MS" pitchFamily="34" charset="0"/>
              </a:rPr>
              <a:t>Careers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>
                <a:solidFill>
                  <a:schemeClr val="bg1"/>
                </a:solidFill>
                <a:latin typeface="Trebuchet MS" pitchFamily="34" charset="0"/>
              </a:rPr>
              <a:t>Military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>
                <a:solidFill>
                  <a:schemeClr val="bg1"/>
                </a:solidFill>
                <a:latin typeface="Trebuchet MS" pitchFamily="34" charset="0"/>
              </a:rPr>
              <a:t>SAT/ACT</a:t>
            </a: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/ </a:t>
            </a:r>
            <a:r>
              <a:rPr lang="en-US" sz="3000" b="1" dirty="0" err="1" smtClean="0">
                <a:solidFill>
                  <a:schemeClr val="bg1"/>
                </a:solidFill>
                <a:latin typeface="Trebuchet MS" pitchFamily="34" charset="0"/>
              </a:rPr>
              <a:t>Accuplacer</a:t>
            </a: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 testing information</a:t>
            </a:r>
            <a:endParaRPr lang="en-US" sz="30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838201"/>
            <a:ext cx="88392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Start planning for life after high school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 2" pitchFamily="18" charset="2"/>
              <a:buChar char=""/>
            </a:pPr>
            <a:r>
              <a:rPr lang="en-US" sz="3000" b="1" dirty="0" smtClean="0">
                <a:solidFill>
                  <a:schemeClr val="bg1"/>
                </a:solidFill>
                <a:latin typeface="Trebuchet MS" pitchFamily="34" charset="0"/>
              </a:rPr>
              <a:t>Visit the College &amp; Career Center (located in the library) for information on: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5715000"/>
            <a:ext cx="914400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Minya Nouvelle" pitchFamily="2" charset="0"/>
              </a:rPr>
              <a:t>Located in the Reed HS Library</a:t>
            </a:r>
            <a:endParaRPr lang="en-US" sz="2400" b="1" dirty="0">
              <a:solidFill>
                <a:srgbClr val="002060"/>
              </a:solidFill>
              <a:latin typeface="Minya Nouvel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9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heck">
          <a:fgClr>
            <a:schemeClr val="tx1"/>
          </a:fgClr>
          <a:bgClr>
            <a:schemeClr val="tx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4475"/>
          </a:xfrm>
        </p:spPr>
        <p:txBody>
          <a:bodyPr/>
          <a:lstStyle/>
          <a:p>
            <a:pPr algn="ctr"/>
            <a:r>
              <a:rPr lang="en-US" sz="4000" dirty="0">
                <a:latin typeface="Trebuchet MS" pitchFamily="34" charset="0"/>
              </a:rPr>
              <a:t/>
            </a:r>
            <a:br>
              <a:rPr lang="en-US" sz="4000" dirty="0">
                <a:latin typeface="Trebuchet MS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Minya Nouvelle" pitchFamily="2" charset="0"/>
              </a:rPr>
              <a:t>Testing</a:t>
            </a:r>
            <a:r>
              <a:rPr lang="en-US" sz="4000" b="1" dirty="0">
                <a:latin typeface="Comic Sans MS" pitchFamily="66" charset="0"/>
              </a:rPr>
              <a:t/>
            </a:r>
            <a:br>
              <a:rPr lang="en-US" sz="4000" b="1" dirty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pPr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Take the PSAT in October</a:t>
            </a:r>
          </a:p>
          <a:p>
            <a:pPr lvl="1"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300" b="1" dirty="0" smtClean="0">
                <a:solidFill>
                  <a:schemeClr val="bg1"/>
                </a:solidFill>
                <a:latin typeface="Trebuchet MS" pitchFamily="34" charset="0"/>
              </a:rPr>
              <a:t>$13 cost</a:t>
            </a:r>
          </a:p>
          <a:p>
            <a:pPr lvl="1"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300" b="1" dirty="0" smtClean="0">
                <a:solidFill>
                  <a:schemeClr val="bg1"/>
                </a:solidFill>
                <a:latin typeface="Trebuchet MS" pitchFamily="34" charset="0"/>
              </a:rPr>
              <a:t>National Merit Scholarship</a:t>
            </a:r>
          </a:p>
          <a:p>
            <a:pPr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Writing Proficiency in November</a:t>
            </a:r>
          </a:p>
          <a:p>
            <a:pPr lvl="1"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300" b="1" dirty="0">
                <a:solidFill>
                  <a:schemeClr val="bg1"/>
                </a:solidFill>
                <a:latin typeface="Trebuchet MS" pitchFamily="34" charset="0"/>
              </a:rPr>
              <a:t>a</a:t>
            </a:r>
            <a:r>
              <a:rPr lang="en-US" sz="3300" b="1" dirty="0" smtClean="0">
                <a:solidFill>
                  <a:schemeClr val="bg1"/>
                </a:solidFill>
                <a:latin typeface="Trebuchet MS" pitchFamily="34" charset="0"/>
              </a:rPr>
              <a:t>s well as any HSPEs you still need to pass</a:t>
            </a:r>
          </a:p>
          <a:p>
            <a:pPr>
              <a:buClr>
                <a:srgbClr val="1BA4CF"/>
              </a:buClr>
              <a:buFont typeface="Wingdings 2" pitchFamily="18" charset="2"/>
              <a:buChar char=""/>
            </a:pP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Take the SAT and ACT in the spring of your junior year.</a:t>
            </a:r>
            <a:endParaRPr lang="en-US" sz="35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7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534400" cy="1371600"/>
          </a:xfrm>
        </p:spPr>
        <p:txBody>
          <a:bodyPr/>
          <a:lstStyle/>
          <a:p>
            <a:pPr algn="ctr" eaLnBrk="1" hangingPunct="1"/>
            <a:r>
              <a:rPr lang="en-US" sz="5000" b="1" dirty="0" smtClean="0">
                <a:solidFill>
                  <a:srgbClr val="002060"/>
                </a:solidFill>
                <a:latin typeface="Baskerville Old Face" pitchFamily="18" charset="0"/>
              </a:rPr>
              <a:t>What are the                  Requirements for UNR?</a:t>
            </a:r>
          </a:p>
        </p:txBody>
      </p:sp>
      <p:pic>
        <p:nvPicPr>
          <p:cNvPr id="1026" name="Picture 2" descr="http://t1.gstatic.com/images?q=tbn:ANd9GcQb9Bu0NE0wJlJi61lukaAyOA-0UA6KsQ0PGirTakOGhHzun3ox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355" y="1676400"/>
            <a:ext cx="3648235" cy="231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5029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2060"/>
              </a:buClr>
              <a:buFont typeface="Trebuchet MS" pitchFamily="34" charset="0"/>
              <a:buChar char="Ω"/>
            </a:pP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3.0 core class GPA</a:t>
            </a:r>
          </a:p>
          <a:p>
            <a:pPr eaLnBrk="1" hangingPunct="1">
              <a:buClr>
                <a:srgbClr val="002060"/>
              </a:buClr>
              <a:buFont typeface="Trebuchet MS" pitchFamily="34" charset="0"/>
              <a:buChar char="Ω"/>
            </a:pP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4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redits of English</a:t>
            </a:r>
          </a:p>
          <a:p>
            <a:pPr eaLnBrk="1" hangingPunct="1">
              <a:buClr>
                <a:srgbClr val="002060"/>
              </a:buClr>
              <a:buFont typeface="Trebuchet MS" pitchFamily="34" charset="0"/>
              <a:buChar char="Ω"/>
            </a:pP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3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credits of Math</a:t>
            </a:r>
          </a:p>
          <a:p>
            <a:pPr eaLnBrk="1" hangingPunct="1">
              <a:buClr>
                <a:srgbClr val="002060"/>
              </a:buClr>
              <a:buFont typeface="Trebuchet MS" pitchFamily="34" charset="0"/>
              <a:buChar char="Ω"/>
            </a:pP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3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redits Social Studies</a:t>
            </a:r>
          </a:p>
          <a:p>
            <a:pPr eaLnBrk="1" hangingPunct="1">
              <a:buClr>
                <a:srgbClr val="002060"/>
              </a:buClr>
              <a:buFont typeface="Trebuchet MS" pitchFamily="34" charset="0"/>
              <a:buChar char="Ω"/>
            </a:pP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3 credits Science</a:t>
            </a:r>
          </a:p>
          <a:p>
            <a:pPr marL="0" indent="0" eaLnBrk="1" hangingPunct="1">
              <a:buNone/>
            </a:pPr>
            <a:endParaRPr lang="en-US" sz="1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indent="0" algn="ctr" eaLnBrk="1" hangingPunct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Out of state schools may have different requirements – check college websites!</a:t>
            </a:r>
          </a:p>
        </p:txBody>
      </p:sp>
    </p:spTree>
    <p:extLst>
      <p:ext uri="{BB962C8B-B14F-4D97-AF65-F5344CB8AC3E}">
        <p14:creationId xmlns:p14="http://schemas.microsoft.com/office/powerpoint/2010/main" val="1780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4475"/>
          </a:xfrm>
        </p:spPr>
        <p:txBody>
          <a:bodyPr/>
          <a:lstStyle/>
          <a:p>
            <a:pPr algn="ctr"/>
            <a:r>
              <a:rPr lang="en-US" sz="4000" dirty="0">
                <a:latin typeface="Trebuchet MS" pitchFamily="34" charset="0"/>
              </a:rPr>
              <a:t/>
            </a:r>
            <a:br>
              <a:rPr lang="en-US" sz="4000" dirty="0">
                <a:latin typeface="Trebuchet MS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Minya Nouvelle" pitchFamily="2" charset="0"/>
              </a:rPr>
              <a:t>Track your NCAA Eligibility</a:t>
            </a:r>
            <a:r>
              <a:rPr lang="en-US" sz="4000" b="1" dirty="0">
                <a:latin typeface="Comic Sans MS" pitchFamily="66" charset="0"/>
              </a:rPr>
              <a:t/>
            </a:r>
            <a:br>
              <a:rPr lang="en-US" sz="4000" b="1" dirty="0">
                <a:latin typeface="Comic Sans MS" pitchFamily="66" charset="0"/>
              </a:rPr>
            </a:b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Graduate from high school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800" b="1" dirty="0">
                <a:solidFill>
                  <a:schemeClr val="bg1"/>
                </a:solidFill>
                <a:latin typeface="Trebuchet MS" pitchFamily="34" charset="0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t least 16 </a:t>
            </a:r>
            <a:r>
              <a:rPr lang="en-US" sz="2800" b="1" u="sng" dirty="0">
                <a:solidFill>
                  <a:schemeClr val="bg1"/>
                </a:solidFill>
                <a:latin typeface="Trebuchet MS" pitchFamily="34" charset="0"/>
              </a:rPr>
              <a:t>core</a:t>
            </a:r>
            <a:r>
              <a:rPr lang="en-US" sz="2800" b="1" dirty="0">
                <a:solidFill>
                  <a:schemeClr val="bg1"/>
                </a:solidFill>
                <a:latin typeface="Trebuchet MS" pitchFamily="34" charset="0"/>
              </a:rPr>
              <a:t> courses required 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Correspondence, independent study, and supervised curriculum courses may only meet requirements under certain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conditions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File Clearinghouse forms with NCAA by the end of your junior year</a:t>
            </a:r>
          </a:p>
          <a:p>
            <a:pPr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</a:rPr>
              <a:t>Minimum 2.0 GPA </a:t>
            </a:r>
          </a:p>
          <a:p>
            <a:pPr lvl="1"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Division I test scores of at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least 1010 on SAT or a sum of at least 86 on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ACT</a:t>
            </a:r>
          </a:p>
          <a:p>
            <a:pPr lvl="1">
              <a:buClr>
                <a:srgbClr val="FF0000"/>
              </a:buClr>
              <a:buFont typeface="Wingdings 2" pitchFamily="18" charset="2"/>
              <a:buChar char=""/>
            </a:pP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Division II test scores of at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least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820 on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SAT or a sum of at least </a:t>
            </a:r>
            <a:r>
              <a:rPr lang="en-US" sz="2500" b="1" dirty="0" smtClean="0">
                <a:solidFill>
                  <a:schemeClr val="bg1"/>
                </a:solidFill>
                <a:latin typeface="Trebuchet MS" pitchFamily="34" charset="0"/>
              </a:rPr>
              <a:t>68 on ACT</a:t>
            </a:r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6148" name="Picture 4" descr="C:\Documents and Settings\Administrator\Local Settings\Temporary Internet Files\Content.IE5\P5OSX6BR\MC900432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58" y="609600"/>
            <a:ext cx="1971675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31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rgbClr val="FFFF00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715000"/>
          </a:xfrm>
        </p:spPr>
        <p:txBody>
          <a:bodyPr/>
          <a:lstStyle/>
          <a:p>
            <a:pPr algn="ctr"/>
            <a:r>
              <a:rPr lang="en-US" sz="5000" b="1" dirty="0" smtClean="0">
                <a:solidFill>
                  <a:srgbClr val="002060"/>
                </a:solidFill>
                <a:latin typeface="Trebuchet MS" pitchFamily="34" charset="0"/>
              </a:rPr>
              <a:t>If you have questions about anything presented today, please see Ms. Hyatt</a:t>
            </a:r>
            <a:br>
              <a:rPr lang="en-US" sz="5000" b="1" dirty="0" smtClean="0">
                <a:solidFill>
                  <a:srgbClr val="002060"/>
                </a:solidFill>
                <a:latin typeface="Trebuchet MS" pitchFamily="34" charset="0"/>
              </a:rPr>
            </a:br>
            <a:r>
              <a:rPr lang="en-US" sz="5000" b="1" dirty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en-US" sz="5000" b="1" dirty="0">
                <a:solidFill>
                  <a:srgbClr val="002060"/>
                </a:solidFill>
                <a:latin typeface="Trebuchet MS" pitchFamily="34" charset="0"/>
              </a:rPr>
            </a:br>
            <a:r>
              <a:rPr lang="en-US" sz="6000" b="1" dirty="0" smtClean="0">
                <a:solidFill>
                  <a:srgbClr val="002060"/>
                </a:solidFill>
                <a:latin typeface="Showcard Gothic" pitchFamily="82" charset="0"/>
              </a:rPr>
              <a:t>Good Luck!</a:t>
            </a:r>
            <a:endParaRPr lang="en-US" sz="6000" dirty="0">
              <a:solidFill>
                <a:srgbClr val="002060"/>
              </a:solidFill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 rot="5400000">
            <a:off x="-2095500" y="2857500"/>
            <a:ext cx="6096000" cy="1143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TRANSCRIPT</a:t>
            </a:r>
            <a:endParaRPr lang="en-US" sz="3600" b="1" kern="1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1"/>
            <a:ext cx="54864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>
          <a:xfrm>
            <a:off x="4572001" y="2743200"/>
            <a:ext cx="4542692" cy="3505200"/>
          </a:xfrm>
          <a:prstGeom prst="cloudCallout">
            <a:avLst/>
          </a:prstGeom>
          <a:solidFill>
            <a:srgbClr val="F8F8F8"/>
          </a:solidFill>
          <a:ln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 now, you should have </a:t>
            </a:r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 least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9.75 credits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5"/>
            <a:ext cx="9144000" cy="1064455"/>
          </a:xfrm>
        </p:spPr>
        <p:txBody>
          <a:bodyPr/>
          <a:lstStyle/>
          <a:p>
            <a:pPr algn="ctr"/>
            <a:r>
              <a:rPr lang="en-US" sz="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Baskerville Old Face" pitchFamily="18" charset="0"/>
              </a:rPr>
              <a:t>Standard Diploma</a:t>
            </a:r>
            <a:endParaRPr lang="en-US" sz="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sz="half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					</a:t>
            </a:r>
            <a:r>
              <a:rPr lang="en-US" dirty="0" smtClean="0">
                <a:solidFill>
                  <a:schemeClr val="bg1"/>
                </a:solidFill>
                <a:cs typeface="Times New Roman" pitchFamily="18" charset="0"/>
              </a:rPr>
              <a:t>				  </a:t>
            </a:r>
            <a:r>
              <a:rPr lang="en-US" sz="2400" b="1" i="1" u="sng" dirty="0" smtClean="0">
                <a:solidFill>
                  <a:schemeClr val="bg1"/>
                </a:solidFill>
                <a:cs typeface="Times New Roman" pitchFamily="18" charset="0"/>
              </a:rPr>
              <a:t>Standard</a:t>
            </a:r>
            <a:r>
              <a:rPr lang="en-US" sz="2400" b="1" i="1" dirty="0" smtClean="0">
                <a:solidFill>
                  <a:schemeClr val="bg1"/>
                </a:solidFill>
                <a:cs typeface="Times New Roman" pitchFamily="18" charset="0"/>
              </a:rPr>
              <a:t>		 </a:t>
            </a:r>
            <a:r>
              <a:rPr lang="en-US" sz="2400" b="1" i="1" u="sng" dirty="0" smtClean="0">
                <a:solidFill>
                  <a:schemeClr val="bg1"/>
                </a:solidFill>
                <a:cs typeface="Times New Roman" pitchFamily="18" charset="0"/>
              </a:rPr>
              <a:t>Gateway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English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 	4				 4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Math		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3    			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Science	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2    			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3</a:t>
            </a:r>
            <a:endParaRPr lang="en-US" dirty="0">
              <a:solidFill>
                <a:srgbClr val="FF0000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World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History/Geography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 			 1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US History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1    			 1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American Government			1    			 1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Arts/Humanities/CTE			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			 1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PE/ROTC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2    			 2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Health/Child Development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½   			 ½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Computer Literacy		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  	½   			 ½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Electives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           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6½ 		 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varies</a:t>
            </a:r>
            <a:r>
              <a:rPr lang="en-US" b="1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endParaRPr lang="en-US" b="1" dirty="0" smtClean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300" b="1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9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241452" y="5411372"/>
            <a:ext cx="3194537" cy="1412631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22½ credits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0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5"/>
            <a:ext cx="9144000" cy="1064455"/>
          </a:xfrm>
        </p:spPr>
        <p:txBody>
          <a:bodyPr/>
          <a:lstStyle/>
          <a:p>
            <a:pPr algn="ctr"/>
            <a:r>
              <a:rPr lang="en-US" sz="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Baskerville Old Face" pitchFamily="18" charset="0"/>
              </a:rPr>
              <a:t>State Advanced Diploma</a:t>
            </a:r>
            <a:endParaRPr lang="en-US" sz="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Baskerville Old Face" pitchFamily="18" charset="0"/>
            </a:endParaRPr>
          </a:p>
        </p:txBody>
      </p:sp>
      <p:sp>
        <p:nvSpPr>
          <p:cNvPr id="7" name="Content Placeholder 4"/>
          <p:cNvSpPr>
            <a:spLocks noGrp="1" noChangeArrowheads="1"/>
          </p:cNvSpPr>
          <p:nvPr>
            <p:ph sz="half" idx="1"/>
          </p:nvPr>
        </p:nvSpPr>
        <p:spPr bwMode="auto">
          <a:xfrm>
            <a:off x="228600" y="990600"/>
            <a:ext cx="845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English								 	4	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Math		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  		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Science	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  			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World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History/Geography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 			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US History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1    			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American Government			1    			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Arts/Humanities/CTE		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  			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PE/ROTC			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2    			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Health/Child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Development		½   			 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Computer Literacy		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½   			  </a:t>
            </a:r>
            <a:endParaRPr lang="en-US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Electives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           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	</a:t>
            </a:r>
            <a:r>
              <a:rPr lang="en-US" sz="39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   	 </a:t>
            </a:r>
            <a:r>
              <a:rPr lang="en-US" sz="3500" b="1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endParaRPr lang="en-US" sz="3500" b="1" dirty="0" smtClean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300" b="1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9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638800" y="1600200"/>
            <a:ext cx="2965937" cy="1529326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24 credits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943600" y="2971800"/>
            <a:ext cx="3118337" cy="1823474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minimum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3.25 GPA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8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5"/>
            <a:ext cx="9144000" cy="1064455"/>
          </a:xfrm>
        </p:spPr>
        <p:txBody>
          <a:bodyPr/>
          <a:lstStyle/>
          <a:p>
            <a:pPr algn="ctr"/>
            <a:r>
              <a:rPr lang="en-US" sz="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Baskerville Old Face" pitchFamily="18" charset="0"/>
              </a:rPr>
              <a:t>Honors Diploma</a:t>
            </a:r>
            <a:endParaRPr lang="en-US" sz="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Baskerville Old Face" pitchFamily="18" charset="0"/>
            </a:endParaRPr>
          </a:p>
        </p:txBody>
      </p:sp>
      <p:sp>
        <p:nvSpPr>
          <p:cNvPr id="7" name="Content Placeholder 4"/>
          <p:cNvSpPr>
            <a:spLocks noGrp="1" noChangeArrowheads="1"/>
          </p:cNvSpPr>
          <p:nvPr>
            <p:ph sz="half" idx="1"/>
          </p:nvPr>
        </p:nvSpPr>
        <p:spPr bwMode="auto">
          <a:xfrm>
            <a:off x="228600" y="914400"/>
            <a:ext cx="8686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English								 	4	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Math		</a:t>
            </a: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</a:t>
            </a:r>
            <a:r>
              <a:rPr lang="en-US" sz="3500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4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  		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Science			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</a:t>
            </a:r>
            <a:r>
              <a:rPr lang="en-US" sz="3500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3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  			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World 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History/Geography</a:t>
            </a: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 			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US History		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1    			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American Government			1    			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Arts/Humanities/CTE			</a:t>
            </a: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1   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			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PE/ROTC		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		2    			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Health/Child Development	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½   			 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Computer Literacy		 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  	½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Foreign Language					</a:t>
            </a:r>
            <a:r>
              <a:rPr lang="en-US" sz="3500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2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  </a:t>
            </a:r>
            <a:endParaRPr lang="en-US" sz="3500" dirty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Electives</a:t>
            </a:r>
            <a:r>
              <a:rPr lang="en-US" sz="3500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            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		</a:t>
            </a:r>
            <a:r>
              <a:rPr lang="en-US" sz="3500" dirty="0" smtClean="0">
                <a:solidFill>
                  <a:srgbClr val="FF0000"/>
                </a:solidFill>
                <a:latin typeface="Trebuchet MS" pitchFamily="34" charset="0"/>
                <a:cs typeface="Times New Roman" pitchFamily="18" charset="0"/>
              </a:rPr>
              <a:t>4</a:t>
            </a:r>
            <a:r>
              <a:rPr lang="en-US" sz="35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		</a:t>
            </a:r>
            <a:r>
              <a:rPr lang="en-US" sz="3900" dirty="0" smtClean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   	 </a:t>
            </a:r>
            <a:r>
              <a:rPr lang="en-US" sz="3500" b="1" dirty="0">
                <a:solidFill>
                  <a:schemeClr val="bg1"/>
                </a:solidFill>
                <a:latin typeface="Trebuchet MS" pitchFamily="34" charset="0"/>
                <a:cs typeface="Times New Roman" pitchFamily="18" charset="0"/>
              </a:rPr>
              <a:t>	</a:t>
            </a:r>
            <a:endParaRPr lang="en-US" sz="3500" b="1" dirty="0" smtClean="0">
              <a:solidFill>
                <a:schemeClr val="bg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638798" y="876836"/>
            <a:ext cx="2965937" cy="1529326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24 credits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19800" y="4800600"/>
            <a:ext cx="3035101" cy="1823474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minimum</a:t>
            </a:r>
          </a:p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3.4 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GPA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758371" y="3048000"/>
            <a:ext cx="2973196" cy="1981200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2 years of the </a:t>
            </a:r>
          </a:p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same foreign </a:t>
            </a:r>
          </a:p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language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934200" y="1981200"/>
            <a:ext cx="1940171" cy="1295400"/>
          </a:xfrm>
          <a:prstGeom prst="ellipse">
            <a:avLst/>
          </a:prstGeom>
          <a:solidFill>
            <a:srgbClr val="F8F8F8"/>
          </a:solidFill>
          <a:ln w="38100">
            <a:noFill/>
            <a:miter lim="800000"/>
            <a:headEnd/>
            <a:tailEnd/>
          </a:ln>
          <a:effectLst>
            <a:outerShdw blurRad="254000" dist="63500" dir="21540000" sx="104000" sy="104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8 honors</a:t>
            </a:r>
          </a:p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ylfaen" pitchFamily="18" charset="0"/>
              </a:rPr>
              <a:t>credits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68" y="0"/>
            <a:ext cx="5220864" cy="6858000"/>
          </a:xfrm>
          <a:prstGeom prst="rect">
            <a:avLst/>
          </a:prstGeom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 rot="5400000">
            <a:off x="-1028700" y="2628900"/>
            <a:ext cx="3962400" cy="1143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 rot="5400000">
            <a:off x="5143500" y="2857500"/>
            <a:ext cx="6096000" cy="1143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78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>
                <a:lumMod val="85000"/>
              </a:schemeClr>
            </a:gs>
            <a:gs pos="100000">
              <a:srgbClr val="A86FD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9144000" cy="1508760"/>
          </a:xfrm>
        </p:spPr>
        <p:txBody>
          <a:bodyPr/>
          <a:lstStyle/>
          <a:p>
            <a:r>
              <a:rPr lang="en-US" sz="3800" b="1" dirty="0">
                <a:solidFill>
                  <a:srgbClr val="002060"/>
                </a:solidFill>
                <a:latin typeface="Arial Narrow" pitchFamily="34" charset="0"/>
              </a:rPr>
              <a:t>BEFORE YOU BEGIN </a:t>
            </a:r>
            <a:r>
              <a:rPr lang="en-US" sz="3800" b="1" dirty="0" smtClean="0">
                <a:solidFill>
                  <a:srgbClr val="002060"/>
                </a:solidFill>
                <a:latin typeface="Arial Narrow" pitchFamily="34" charset="0"/>
              </a:rPr>
              <a:t>SELECTING CLASSES… </a:t>
            </a:r>
            <a:r>
              <a:rPr lang="en-US" sz="4000" dirty="0" smtClean="0">
                <a:solidFill>
                  <a:srgbClr val="002060"/>
                </a:solidFill>
                <a:latin typeface="Arial Narrow" pitchFamily="34" charset="0"/>
              </a:rPr>
              <a:t>Please </a:t>
            </a:r>
            <a:r>
              <a:rPr lang="en-US" sz="4000" dirty="0">
                <a:solidFill>
                  <a:srgbClr val="002060"/>
                </a:solidFill>
                <a:latin typeface="Arial Narrow" pitchFamily="34" charset="0"/>
              </a:rPr>
              <a:t>consider the following</a:t>
            </a:r>
            <a:r>
              <a:rPr lang="en-US" sz="4000" dirty="0" smtClean="0">
                <a:solidFill>
                  <a:srgbClr val="002060"/>
                </a:solidFill>
                <a:latin typeface="Arial Narrow" pitchFamily="34" charset="0"/>
              </a:rPr>
              <a:t>:</a:t>
            </a:r>
            <a:endParaRPr lang="en-US" sz="40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382000" cy="37338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 2" pitchFamily="18" charset="2"/>
              <a:buChar char=""/>
            </a:pP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What are </a:t>
            </a:r>
            <a:r>
              <a:rPr lang="en-US" sz="3500" b="1" dirty="0">
                <a:solidFill>
                  <a:schemeClr val="bg1"/>
                </a:solidFill>
                <a:latin typeface="Trebuchet MS" pitchFamily="34" charset="0"/>
              </a:rPr>
              <a:t>your academic and career </a:t>
            </a: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goals for life after high school?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000" b="1" dirty="0">
              <a:solidFill>
                <a:schemeClr val="bg1"/>
              </a:solidFill>
              <a:latin typeface="Trebuchet MS" pitchFamily="34" charset="0"/>
            </a:endParaRPr>
          </a:p>
          <a:p>
            <a:pPr>
              <a:buClr>
                <a:srgbClr val="0070C0"/>
              </a:buClr>
              <a:buFont typeface="Wingdings 2" pitchFamily="18" charset="2"/>
              <a:buChar char=""/>
            </a:pPr>
            <a:r>
              <a:rPr lang="en-US" sz="3500" b="1" dirty="0">
                <a:solidFill>
                  <a:schemeClr val="bg1"/>
                </a:solidFill>
                <a:latin typeface="Trebuchet MS" pitchFamily="34" charset="0"/>
              </a:rPr>
              <a:t>What </a:t>
            </a:r>
            <a:r>
              <a:rPr lang="en-US" sz="3500" b="1" dirty="0" smtClean="0">
                <a:solidFill>
                  <a:schemeClr val="bg1"/>
                </a:solidFill>
                <a:latin typeface="Trebuchet MS" pitchFamily="34" charset="0"/>
              </a:rPr>
              <a:t>classes should you                   be taking to help you                      achieve your goals?</a:t>
            </a:r>
            <a:endParaRPr lang="en-US" sz="3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457200" lvl="1" indent="0">
              <a:buClr>
                <a:srgbClr val="FFFF00"/>
              </a:buClr>
              <a:buNone/>
            </a:pPr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1" name="Picture 4" descr="C:\Documents and Settings\Administrator\Local Settings\Temporary Internet Files\Content.IE5\AH7LDMAS\MC90044202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3048000" cy="319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59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145" y="0"/>
            <a:ext cx="9144000" cy="924475"/>
          </a:xfrm>
        </p:spPr>
        <p:txBody>
          <a:bodyPr/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Hurry Up" pitchFamily="2" charset="0"/>
              </a:rPr>
              <a:t>Sample Course Offering</a:t>
            </a:r>
            <a:endParaRPr lang="en-US" sz="5000" dirty="0">
              <a:solidFill>
                <a:schemeClr val="bg1"/>
              </a:solidFill>
              <a:latin typeface="Hurry Up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" y="990599"/>
            <a:ext cx="9144000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432684"/>
            <a:ext cx="4343400" cy="38671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" y="1828801"/>
            <a:ext cx="1512570" cy="3809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" y="1524000"/>
            <a:ext cx="1973580" cy="37528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819399"/>
            <a:ext cx="9144000" cy="28955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" y="2129789"/>
            <a:ext cx="1371600" cy="37528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1400" y="961072"/>
            <a:ext cx="1729740" cy="5629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3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20276"/>
          </a:xfrm>
        </p:spPr>
        <p:txBody>
          <a:bodyPr/>
          <a:lstStyle/>
          <a:p>
            <a:r>
              <a:rPr lang="en-US" sz="5000" dirty="0" smtClean="0">
                <a:solidFill>
                  <a:schemeClr val="bg1"/>
                </a:solidFill>
              </a:rPr>
              <a:t/>
            </a:r>
            <a:br>
              <a:rPr lang="en-US" sz="5000" dirty="0" smtClean="0">
                <a:solidFill>
                  <a:schemeClr val="bg1"/>
                </a:solidFill>
              </a:rPr>
            </a:br>
            <a:r>
              <a:rPr lang="en-US" sz="5000" dirty="0" smtClean="0">
                <a:solidFill>
                  <a:schemeClr val="bg1"/>
                </a:solidFill>
                <a:latin typeface="Eras Bold ITC" pitchFamily="34" charset="0"/>
              </a:rPr>
              <a:t>Make sure you talk to your teachers for course approval and recommendations!</a:t>
            </a:r>
            <a:r>
              <a:rPr lang="en-US" sz="5000" dirty="0" smtClean="0">
                <a:solidFill>
                  <a:schemeClr val="bg1"/>
                </a:solidFill>
              </a:rPr>
              <a:t/>
            </a:r>
            <a:br>
              <a:rPr lang="en-US" sz="5000" dirty="0" smtClean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/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 smtClean="0">
                <a:solidFill>
                  <a:schemeClr val="bg1"/>
                </a:solidFill>
              </a:rPr>
              <a:t>Due Date: </a:t>
            </a:r>
            <a:endParaRPr lang="en-US" sz="5000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Administrator\Local Settings\Temporary Internet Files\Content.IE5\P5OSX6BR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05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2479</TotalTime>
  <Words>425</Words>
  <Application>Microsoft Office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Summer</vt:lpstr>
      <vt:lpstr>Two Down, Two To Go!  Reed High School  </vt:lpstr>
      <vt:lpstr>PowerPoint Presentation</vt:lpstr>
      <vt:lpstr>Standard Diploma</vt:lpstr>
      <vt:lpstr>State Advanced Diploma</vt:lpstr>
      <vt:lpstr>Honors Diploma</vt:lpstr>
      <vt:lpstr>PowerPoint Presentation</vt:lpstr>
      <vt:lpstr>BEFORE YOU BEGIN SELECTING CLASSES… Please consider the following:</vt:lpstr>
      <vt:lpstr>Sample Course Offering</vt:lpstr>
      <vt:lpstr> Make sure you talk to your teachers for course approval and recommendations!  Due Date: </vt:lpstr>
      <vt:lpstr> Credit Recovery </vt:lpstr>
      <vt:lpstr>Additional Educational Options</vt:lpstr>
      <vt:lpstr> What can you do junior year? </vt:lpstr>
      <vt:lpstr>PowerPoint Presentation</vt:lpstr>
      <vt:lpstr>Visit the College &amp; Career Center</vt:lpstr>
      <vt:lpstr> Testing </vt:lpstr>
      <vt:lpstr>What are the                  Requirements for UNR?</vt:lpstr>
      <vt:lpstr> Track your NCAA Eligibility </vt:lpstr>
      <vt:lpstr>If you have questions about anything presented today, please see Ms. Hyatt  Good Luck!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“One Step Closer”  Course Registration  for the 2009-2010 school year</dc:title>
  <dc:creator>WCSD</dc:creator>
  <cp:lastModifiedBy>Techsup</cp:lastModifiedBy>
  <cp:revision>164</cp:revision>
  <dcterms:created xsi:type="dcterms:W3CDTF">2009-01-27T21:25:38Z</dcterms:created>
  <dcterms:modified xsi:type="dcterms:W3CDTF">2012-02-13T18:36:06Z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